
<file path=[Content_Types].xml><?xml version="1.0" encoding="utf-8"?>
<Types xmlns="http://schemas.openxmlformats.org/package/2006/content-types"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4124256877, 4212081898, 4561426745, 4692339221, 4983161793, 22787095393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4124256877, 4212081898, 4561426745, 4692339221, 4983161793, 22787095393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4124256877, 4212081898, 4561426745, 4692339221, 4983161793, 22787095393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reconstruction is accompanied by activity recordings of pyramidal cells (PyCs) with 2-photon calcium imaging.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reconstruction is accompanied by activity recordings of pyramidal cells (PyCs) with 2-photon calcium imaging.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reconstruction is accompanied by activity recordings of pyramidal cells (PyCs) with 2-photon calcium imaging.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reconstruction is accompanied by activity recordings of pyramidal cells (PyCs) with 2-photon calcium imaging.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reconstruction is accompanied by activity recordings of pyramidal cells (PyCs) with 2-photon calcium imaging.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 hasCustomPrompt="1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 hasCustomPrompt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 hasCustomPrompt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 hasCustomPrompt="1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1" name="Shape 21"/>
          <p:cNvSpPr/>
          <p:nvPr>
            <p:ph type="title" hasCustomPrompt="1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 hasCustomPrompt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 hasCustomPrompt="1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Shape 39"/>
          <p:cNvSpPr/>
          <p:nvPr>
            <p:ph type="title" hasCustomPrompt="1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 hasCustomPrompt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Shape 66"/>
          <p:cNvSpPr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 hasCustomPrompt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 hasCustomPrompt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tiff"/><Relationship Id="rId1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tiff"/><Relationship Id="rId1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1181980" y="-83485"/>
            <a:ext cx="10640840" cy="1193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A </a:t>
            </a:r>
            <a:r>
              <a:rPr>
                <a:solidFill>
                  <a:schemeClr val="accent5"/>
                </a:solidFill>
              </a:rPr>
              <a:t>connectomic</a:t>
            </a:r>
            <a:r>
              <a:t> study of a petascale fragment of</a:t>
            </a:r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human cerebral cortex</a:t>
            </a:r>
          </a:p>
        </p:txBody>
      </p:sp>
      <p:sp>
        <p:nvSpPr>
          <p:cNvPr id="120" name="Shape 120"/>
          <p:cNvSpPr/>
          <p:nvPr/>
        </p:nvSpPr>
        <p:spPr>
          <a:xfrm>
            <a:off x="9146565" y="1103454"/>
            <a:ext cx="3652764" cy="533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2800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2021 Google&amp;Harvard</a:t>
            </a:r>
          </a:p>
        </p:txBody>
      </p:sp>
      <p:pic>
        <p:nvPicPr>
          <p:cNvPr id="121" name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307" y="2036278"/>
            <a:ext cx="6760144" cy="436725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2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175" y="5113432"/>
            <a:ext cx="5953416" cy="43672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3" name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175" y="5929554"/>
            <a:ext cx="3811104" cy="35543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4" name="Shape 124"/>
          <p:cNvSpPr/>
          <p:nvPr/>
        </p:nvSpPr>
        <p:spPr>
          <a:xfrm>
            <a:off x="7814492" y="2845174"/>
            <a:ext cx="4439464" cy="533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2800"/>
            </a:lvl1pPr>
          </a:lstStyle>
          <a:p>
            <a:r>
              <a:t>1 mm^3,1.4 PB EM volume</a:t>
            </a:r>
          </a:p>
        </p:txBody>
      </p:sp>
      <p:sp>
        <p:nvSpPr>
          <p:cNvPr id="125" name="Shape 125"/>
          <p:cNvSpPr/>
          <p:nvPr/>
        </p:nvSpPr>
        <p:spPr>
          <a:xfrm>
            <a:off x="7233185" y="3534105"/>
            <a:ext cx="5845862" cy="1371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2800"/>
            </a:lvl1pPr>
          </a:lstStyle>
          <a:p>
            <a:r>
              <a:t>50000 cells, 133.7 million synapses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131279" y="-555586"/>
            <a:ext cx="12742243" cy="170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</a:p>
          <a:p>
            <a:pPr algn="l">
              <a:spcBef>
                <a:spcPts val="4200"/>
              </a:spcBef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r>
              <a:t>Reconstruction of neocortex: Organelles, compartments, cells, circuits, and activity </a:t>
            </a:r>
          </a:p>
        </p:txBody>
      </p:sp>
      <p:sp>
        <p:nvSpPr>
          <p:cNvPr id="169" name="Shape 169"/>
          <p:cNvSpPr/>
          <p:nvPr/>
        </p:nvSpPr>
        <p:spPr>
          <a:xfrm>
            <a:off x="7477605" y="135184"/>
            <a:ext cx="5550050" cy="1016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spcBef>
                <a:spcPts val="3200"/>
              </a:spcBef>
              <a:defRPr sz="2200" i="1">
                <a:latin typeface="Helvetica"/>
                <a:ea typeface="Helvetica"/>
                <a:cs typeface="Helvetica"/>
                <a:sym typeface="Helvetica"/>
              </a:defRPr>
            </a:pPr>
            <a:r>
              <a:t> Princeton Neuroscience Institute, Cell 2022</a:t>
            </a:r>
          </a:p>
        </p:txBody>
      </p:sp>
      <p:sp>
        <p:nvSpPr>
          <p:cNvPr id="170" name="Shape 170"/>
          <p:cNvSpPr/>
          <p:nvPr/>
        </p:nvSpPr>
        <p:spPr>
          <a:xfrm>
            <a:off x="184831" y="1722288"/>
            <a:ext cx="4054959" cy="43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2200"/>
            </a:lvl1pPr>
          </a:lstStyle>
          <a:p>
            <a:r>
              <a:t>250×140×90 μm3  mouse brain</a:t>
            </a:r>
          </a:p>
        </p:txBody>
      </p:sp>
      <p:pic>
        <p:nvPicPr>
          <p:cNvPr id="171" name="屏幕快照 2022-03-21 下午12.04.07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4342" y="1322903"/>
            <a:ext cx="8257664" cy="82485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2" name="屏幕快照 2021-09-02 下午7.27.27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2137" y="5440371"/>
            <a:ext cx="4456880" cy="227080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3" name="屏幕快照 2021-09-02 下午7.27.27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6143" y="2330777"/>
            <a:ext cx="4456933" cy="293289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22161" y="4408323"/>
            <a:ext cx="12960478" cy="4826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"/>
            </a:lvl1pPr>
          </a:lstStyle>
          <a:p>
            <a:r>
              <a:t>https://fafb-dot-neuroglancer-demo.appspot.com/#!%7B%22dimensions%22:%7B%22x%22:%5B4e-9%2C%22m%22%5D%2C%22y%22:%5B4e-9%2C%22m%22%5D%2C%22z%22:%5B4e-8%2C%22m%22%5D%7D%2C%22position%22:%5B108213.484375%2C66414%2C5196.5%5D%2C%22crossSectionScale%22:4.779288037933938%2C%22projectionOrientation%22:%5B0.5443854331970215%2C0.7891354560852051%2C-0.23898714780807495%2C-0.1542557030916214%5D%2C%22projectionScale%22:25861.753226477213%2C%22layers%22:%5B%7B%22type%22:%22image%22%2C%22source%22:%22precomputed://gs://neuroglancer-fafb-data/fafb_v14/fafb_v14_orig%22%2C%22name%22:%22fafb_v14%22%2C%22visible%22:false%7D%2C%7B%22type%22:%22image%22%2C%22source%22:%22precomputed://gs://neuroglancer-fafb-data/fafb_v14/fafb_v14_clahe%22%2C%22name%22:%22fafb_v14_clahe%22%7D%2C%7B%22type%22:%22segmentation%22%2C%22source%22:%22precomputed://gs://fafb-ffn1-20190805/segmentation%22%2C%22segments%22:%5B%22710435991%22%2C%228388928369%22%2C%228415803507%22%2C%228808625093%22%2C%229203369646%22%2C%229204000833%22%2C%229337711049%22%2C%229459899685%22%2C%229595525422%22%2C%229600015863%22%5D%2C%22name%22:%22fafb-ffn1-20190805%22%7D%2C%7B%22type%22:%22annotation%22%2C%22source%22:%22precomputed://gs://neuroglancer-20191211_fafbv14_buhmann2019_li20190805%22%2C%22tab%22:%22rendering%22%2C%22annotationColor%22:%22#cecd11%22%2C%22shader%22:%22#uicontrol%20vec3%20preColor%20color%28default=%5C%22blue%5C%22%29%5Cn#uicontrol%20vec3%20postColor%20color%28default=%5C%22red%5C%22%29%5Cn#uicontrol%20float%20scorethr%20slider%28min=0%2C%20max=1000%29%5Cn#uicontrol%20int%20showautapse%20slider%28min=0%2C%20max=1%29%5Cn%5Cnvoid%20main%28%29%20%7B%5Cn%20%20setColor%28defaultColor%28%29%29%3B%5Cn%20%20setEndpointMarkerColor%28%5Cn%20%20%20%20vec4%28preColor%2C%200.5%29%2C%5Cn%20%20%20%20vec4%28postColor%2C%200.5%29%29%3B%5Cn%20%20setEndpointMarkerSize%285.0%2C%205.0%29%3B%5Cn%20%20setLineWidth%282.0%29%3B%5Cn%20%20if%20%28int%28prop_autapse%28%29%29%20%3E%20showautapse%29%20discard%3B%5Cn%20%20if%20%28prop_score%28%29%3Cscorethr%29%20discard%3B%5Cn%7D%5Cn%5Cn%22%2C%22shaderControls%22:%7B%22scorethr%22:80%7D%2C%22linkedSegmentationLayer%22:%7B%22pre_segment%22:%22fafb-ffn1-20190805%22%2C%22post_segment%22:%22fafb-ffn1-20190805%22%7D%2C%22filterBySegmentation%22:%5B%22post_segment%22%2C%22pre_segment%22%5D%2C%22name%22:%22synapses_buhmann2019%22%7D%2C%7B%22type%22:%22image%22%2C%22source%22:%22n5://gs://fafb-v14-synaptic-clefts-heinrich-et-al-2018-n5/synapses_dt_reblocked%22%2C%22opacity%22:0.73%2C%22shader%22:%22void%20main%28%29%20%7BemitRGBA%28vec4%280.0%2C0.0%2C1.0%2CtoNormalized%28getDataValue%28%29%29%29%29%3B%7D%22%2C%22name%22:%22clefts_Heinrich_etal%22%2C%22visible%22:false%7D%2C%7B%22type%22:%22segmentation%22%2C%22source%22:%22precomputed://gs://neuroglancer-fafb-data/elmr-data/FAFBNP.surf/mesh#type=mesh%22%2C%22segments%22:%5B%221%22%2C%2210%22%2C%2211%22%2C%2212%22%2C%2213%22%2C%2214%22%2C%2215%22%2C%2216%22%2C%2217%22%2C%2218%22%2C%2219%22%2C%222%22%2C%2220%22%2C%2221%22%2C%2222%22%2C%2223%22%2C%2224%22%2C%2225%22%2C%2226%22%2C%2227%22%2C%2228%22%2C%2229%22%2C%223%22%2C%2230%22%2C%2231%22%2C%2232%22%2C%2233%22%2C%2234%22%2C%2235%22%2C%2236%22%2C%2237%22%2C%2238%22%2C%2239%22%2C%224%22%2C%2240%22%2C%2241%22%2C%2242%22%2C%2243%22%2C%2244%22%2C%2245%22%2C%2246%22%2C%2247%22%2C%2248%22%2C%2249%22%2C%225%22%2C%2250%22%2C%2251%22%2C%2252%22%2C%2253%22%2C%2254%22%2C%2255%22%2C%2256%22%2C%2257%22%2C%2258%22%2C%2259%22%2C%226%22%2C%2260%22%2C%2261%22%2C%2262%22%2C%2263%22%2C%2264%22%2C%2265%22%2C%2266%22%2C%2267%22%2C%2268%22%2C%2269%22%2C%227%22%2C%2270%22%2C%2271%22%2C%2272%22%2C%2273%22%2C%2274%22%2C%2275%22%2C%228%22%2C%229%22%5D%2C%22name%22:%22neuropil-regions-surface%22%2C%22visible%22:false%7D%2C%7B%22type%22:%22mesh%22%2C%22source%22:%22vtk://https://storage.googleapis.com/neuroglancer-fafb-data/elmr-data/FAFB.surf.vtk.gz%22%2C%22shader%22:%22void%20main%28%29%20%7BemitRGBA%28vec4%281.0%2C%200.0%2C%200.0%2C%200.5%29%29%3B%7D%22%2C%22name%22:%22neuropil-full-surface%22%2C%22visible%22:false%7D%2C%7B%22type%22:%22segmentation%22%2C%22source%22:%5B%7B%22url%22:%22precomputed://gs://fafb-ffn1-20190805/segmentation%22%2C%22subsources%22:%7B%22default%22:true%2C%22bounds%22:true%7D%2C%22enableDefaultSubsources%22:false%7D%2C%22precomputed://gs://fafb-ffn1-20190805/segmentation/skeletons_32nm%22%5D%2C%22selectedAlpha%22:0%2C%22segments%22:%5B%224613663523%22%5D%2C%22name%22:%22skeletons_32nm%22%2C%22visible%22:false%7D%2C%7B%22type%22:%22segmentation%22%2C%22source%22:%22precomputed://gs://fafb-ffn1/fafb-public-skeletons%22%2C%22name%22:%22public_skeletons%22%7D%5D%2C%22showAxisLines%22:false%2C%22showSlices%22:false%2C%22layout%22:%22xy-3d%22%7D</a:t>
            </a:r>
          </a:p>
        </p:txBody>
      </p:sp>
      <p:pic>
        <p:nvPicPr>
          <p:cNvPr id="178" name="屏幕快照 2022-03-21 下午1.36.4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42" y="64370"/>
            <a:ext cx="8966201" cy="40132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9" name="Shape 179"/>
          <p:cNvSpPr/>
          <p:nvPr/>
        </p:nvSpPr>
        <p:spPr>
          <a:xfrm>
            <a:off x="9718142" y="2028417"/>
            <a:ext cx="1308201" cy="647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FAFB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屏幕快照 2021-08-04 上午10.34.5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835" y="276696"/>
            <a:ext cx="11095130" cy="963203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3453480" y="345695"/>
            <a:ext cx="8747214" cy="4876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494030" indent="-494030" algn="l">
              <a:spcBef>
                <a:spcPts val="3200"/>
              </a:spcBef>
              <a:buSzPct val="100000"/>
              <a:buAutoNum type="arabicPeriod"/>
              <a:defRPr sz="2800"/>
            </a:pPr>
            <a:r>
              <a:t>看一下整体</a:t>
            </a:r>
          </a:p>
          <a:p>
            <a:pPr marL="494030" indent="-494030" algn="l">
              <a:spcBef>
                <a:spcPts val="3200"/>
              </a:spcBef>
              <a:buSzPct val="100000"/>
              <a:buAutoNum type="arabicPeriod"/>
              <a:defRPr sz="2800"/>
            </a:pPr>
            <a:r>
              <a:t>怎么标胶质（大神经元、血管附近；看突触）</a:t>
            </a:r>
          </a:p>
          <a:p>
            <a:pPr marL="494030" indent="-494030" algn="l">
              <a:spcBef>
                <a:spcPts val="3200"/>
              </a:spcBef>
              <a:buSzPct val="100000"/>
              <a:buAutoNum type="arabicPeriod"/>
              <a:defRPr sz="2800"/>
            </a:pPr>
            <a:r>
              <a:t>怎么标胞体、neurite（注意merge error）</a:t>
            </a:r>
          </a:p>
          <a:p>
            <a:pPr marL="494030" indent="-494030" algn="l">
              <a:spcBef>
                <a:spcPts val="3200"/>
              </a:spcBef>
              <a:buSzPct val="100000"/>
              <a:buAutoNum type="arabicPeriod"/>
              <a:defRPr sz="2800"/>
            </a:pPr>
            <a:r>
              <a:t>fly wire </a:t>
            </a:r>
            <a:r>
              <a:rPr sz="1800"/>
              <a:t>https://ngl.flywire.ai/?local_id=f2084920371ffdafabbea38af2d00850</a:t>
            </a:r>
            <a:endParaRPr sz="1800"/>
          </a:p>
          <a:p>
            <a:pPr marL="494030" indent="-494030" algn="l">
              <a:spcBef>
                <a:spcPts val="3200"/>
              </a:spcBef>
              <a:buSzPct val="100000"/>
              <a:buAutoNum type="arabicPeriod"/>
              <a:defRPr sz="2800"/>
            </a:pPr>
            <a:r>
              <a:t>下载数据 MICrONS Cell Types </a:t>
            </a:r>
          </a:p>
          <a:p>
            <a:pPr algn="l">
              <a:spcBef>
                <a:spcPts val="3200"/>
              </a:spcBef>
              <a:defRPr sz="1800"/>
            </a:pPr>
            <a:r>
              <a:rPr u="sng"/>
              <a:t>https://www.microns-explorer.org/cortical-mm3</a:t>
            </a:r>
            <a:endParaRPr u="sng"/>
          </a:p>
        </p:txBody>
      </p:sp>
      <p:grpSp>
        <p:nvGrpSpPr>
          <p:cNvPr id="191" name="Group 191"/>
          <p:cNvGrpSpPr/>
          <p:nvPr/>
        </p:nvGrpSpPr>
        <p:grpSpPr>
          <a:xfrm>
            <a:off x="8675782" y="5125445"/>
            <a:ext cx="4223263" cy="4264303"/>
            <a:chOff x="0" y="0"/>
            <a:chExt cx="4223261" cy="4264302"/>
          </a:xfrm>
        </p:grpSpPr>
        <p:pic>
          <p:nvPicPr>
            <p:cNvPr id="188" name="屏幕快照 2022-03-02 上午11.41.02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5400000">
              <a:off x="933501" y="1722827"/>
              <a:ext cx="2378759" cy="270419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89" name="屏幕快照 2022-02-23 下午2.54.3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90850" cy="308547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90" name="屏幕快照 2022-02-23 下午3.01.21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718" y="3654"/>
              <a:ext cx="2552544" cy="189032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192" name="屏幕快照 2022-02-20 下午4.21.0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65" y="198023"/>
            <a:ext cx="2898282" cy="856507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727714" y="2496961"/>
            <a:ext cx="9979762" cy="3098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1. 标50胶质，看到merge error可以记下来</a:t>
            </a:r>
          </a:p>
          <a:p>
            <a:pPr algn="l"/>
          </a:p>
          <a:p>
            <a:pPr algn="l"/>
            <a:r>
              <a:t>2. 下载数据 MICrONS Cell Types，mesh -&gt;点云</a:t>
            </a:r>
          </a:p>
          <a:p>
            <a:pPr algn="l"/>
          </a:p>
          <a:p>
            <a:pPr algn="l"/>
            <a:r>
              <a:t>3. 学习在Flywire上连接神经元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屏幕快照 2022-03-21 上午11.25.4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4950"/>
            <a:ext cx="13004801" cy="847735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4289323" y="51974"/>
            <a:ext cx="4426154" cy="647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neuron segmentation</a:t>
            </a:r>
          </a:p>
        </p:txBody>
      </p:sp>
      <p:pic>
        <p:nvPicPr>
          <p:cNvPr id="130" name="屏幕快照 2022-03-21 上午11.37.0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1273" y="732932"/>
            <a:ext cx="10042254" cy="29004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1" name="屏幕快照 2022-03-21 上午11.34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0" y="3666593"/>
            <a:ext cx="8316983" cy="5510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2" name="屏幕快照 2022-03-21 上午11.36.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830" y="3666593"/>
            <a:ext cx="4120180" cy="55100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144780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650579"/>
            <a:ext cx="12192001" cy="6858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7" name="Shape 137"/>
          <p:cNvSpPr/>
          <p:nvPr/>
        </p:nvSpPr>
        <p:spPr>
          <a:xfrm>
            <a:off x="691071" y="28055"/>
            <a:ext cx="11622659" cy="1193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Neuronal Subcompartment Classification and Merge</a:t>
            </a:r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Error Correction</a:t>
            </a:r>
          </a:p>
        </p:txBody>
      </p:sp>
      <p:sp>
        <p:nvSpPr>
          <p:cNvPr id="138" name="Shape 138"/>
          <p:cNvSpPr/>
          <p:nvPr/>
        </p:nvSpPr>
        <p:spPr>
          <a:xfrm>
            <a:off x="10455286" y="906345"/>
            <a:ext cx="2011760" cy="533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2800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miccai 2020</a:t>
            </a:r>
          </a:p>
        </p:txBody>
      </p:sp>
      <p:pic>
        <p:nvPicPr>
          <p:cNvPr id="139" name="屏幕快照 2022-03-21 上午11.43.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097" y="7137614"/>
            <a:ext cx="2337438" cy="23219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0" name="屏幕快照 2022-03-21 上午11.44.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67" y="7137614"/>
            <a:ext cx="2916883" cy="23219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1" name="屏幕快照 2022-03-21 上午11.44.3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298" y="7137614"/>
            <a:ext cx="2523444" cy="23219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2" name="Shape 142"/>
          <p:cNvSpPr/>
          <p:nvPr/>
        </p:nvSpPr>
        <p:spPr>
          <a:xfrm>
            <a:off x="20315" y="7741833"/>
            <a:ext cx="1105511" cy="647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axon</a:t>
            </a:r>
          </a:p>
        </p:txBody>
      </p:sp>
      <p:sp>
        <p:nvSpPr>
          <p:cNvPr id="143" name="Shape 143"/>
          <p:cNvSpPr/>
          <p:nvPr/>
        </p:nvSpPr>
        <p:spPr>
          <a:xfrm>
            <a:off x="4010469" y="7741833"/>
            <a:ext cx="1816456" cy="647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dendrite</a:t>
            </a:r>
          </a:p>
        </p:txBody>
      </p:sp>
      <p:sp>
        <p:nvSpPr>
          <p:cNvPr id="144" name="Shape 144"/>
          <p:cNvSpPr/>
          <p:nvPr/>
        </p:nvSpPr>
        <p:spPr>
          <a:xfrm>
            <a:off x="8711568" y="7741833"/>
            <a:ext cx="850851" cy="647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glia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3501" y="-66754"/>
            <a:ext cx="8216254" cy="10419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7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45" y="3991891"/>
            <a:ext cx="8709910" cy="51297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Shape 148"/>
          <p:cNvSpPr/>
          <p:nvPr/>
        </p:nvSpPr>
        <p:spPr>
          <a:xfrm>
            <a:off x="405705" y="1082096"/>
            <a:ext cx="11967770" cy="173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Unet architecture</a:t>
            </a:r>
          </a:p>
          <a:p>
            <a:pPr marL="444500" indent="-444500" algn="l">
              <a:buSzPct val="75000"/>
              <a:buChar char="•"/>
            </a:pPr>
            <a:r>
              <a:t>three classes: pre-synaptic, post-synaptic, background</a:t>
            </a:r>
          </a:p>
          <a:p>
            <a:pPr marL="444500" indent="-444500" algn="l">
              <a:buSzPct val="75000"/>
              <a:buChar char="•"/>
            </a:pPr>
            <a:r>
              <a:t>133M synapse detected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屏幕快照 2021-12-24 上午11.22.37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64698" y="4251677"/>
            <a:ext cx="9117441" cy="52105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1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747" y="729142"/>
            <a:ext cx="7469306" cy="17914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2" name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47" y="2649424"/>
            <a:ext cx="7469306" cy="14734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3" name="Shape 153"/>
          <p:cNvSpPr/>
          <p:nvPr/>
        </p:nvSpPr>
        <p:spPr>
          <a:xfrm>
            <a:off x="4221886" y="-47374"/>
            <a:ext cx="4561028" cy="647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cell type identification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3526"/>
            <a:ext cx="13004801" cy="45364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8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8924"/>
            <a:ext cx="13004801" cy="420116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屏幕快照 2021-07-20 上午11.17.3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876" y="930028"/>
            <a:ext cx="3873995" cy="78935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3" name="屏幕快照 2021-07-20 上午11.13.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653" y="909716"/>
            <a:ext cx="6817341" cy="74822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4" name="Shape 164"/>
          <p:cNvSpPr/>
          <p:nvPr/>
        </p:nvSpPr>
        <p:spPr>
          <a:xfrm>
            <a:off x="4765573" y="8923496"/>
            <a:ext cx="3473654" cy="609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2800"/>
            </a:lvl1pPr>
          </a:lstStyle>
          <a:p>
            <a:r>
              <a:t>看一下neural glancer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5521</Words>
  <Application>WPS 表格</Application>
  <PresentationFormat/>
  <Paragraphs>53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方正书宋_GBK</vt:lpstr>
      <vt:lpstr>Wingdings</vt:lpstr>
      <vt:lpstr>Helvetica Light</vt:lpstr>
      <vt:lpstr>Helvetica</vt:lpstr>
      <vt:lpstr>Helvetica Neue</vt:lpstr>
      <vt:lpstr>Arial</vt:lpstr>
      <vt:lpstr>微软雅黑</vt:lpstr>
      <vt:lpstr>汉仪旗黑</vt:lpstr>
      <vt:lpstr>宋体</vt:lpstr>
      <vt:lpstr>Arial Unicode MS</vt:lpstr>
      <vt:lpstr>汉仪书宋二KW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janechen</cp:lastModifiedBy>
  <cp:revision>2</cp:revision>
  <dcterms:created xsi:type="dcterms:W3CDTF">2022-04-06T09:30:43Z</dcterms:created>
  <dcterms:modified xsi:type="dcterms:W3CDTF">2022-04-06T09:30:43Z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2052-3.8.0.6081</vt:lpwstr>
  </property>
</Properties>
</file>